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4" r:id="rId3"/>
    <p:sldId id="259" r:id="rId4"/>
    <p:sldId id="260" r:id="rId5"/>
    <p:sldId id="265" r:id="rId6"/>
    <p:sldId id="263" r:id="rId7"/>
  </p:sldIdLst>
  <p:sldSz cx="18288000" cy="10287000"/>
  <p:notesSz cx="6858000" cy="9144000"/>
  <p:embeddedFontLst>
    <p:embeddedFont>
      <p:font typeface="TH SarabunPSK" panose="020B0500040200020003" pitchFamily="34" charset="-34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omputer" initials="P" lastIdx="1" clrIdx="0">
    <p:extLst>
      <p:ext uri="{19B8F6BF-5375-455C-9EA6-DF929625EA0E}">
        <p15:presenceInfo xmlns:p15="http://schemas.microsoft.com/office/powerpoint/2012/main" userId="P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59" autoAdjust="0"/>
  </p:normalViewPr>
  <p:slideViewPr>
    <p:cSldViewPr>
      <p:cViewPr varScale="1">
        <p:scale>
          <a:sx n="73" d="100"/>
          <a:sy n="73" d="100"/>
        </p:scale>
        <p:origin x="6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and green circles and a blue and green border&#10;&#10;Description automatically generated with medium confidence">
            <a:extLst>
              <a:ext uri="{FF2B5EF4-FFF2-40B4-BE49-F238E27FC236}">
                <a16:creationId xmlns:a16="http://schemas.microsoft.com/office/drawing/2014/main" id="{949ACF18-172C-CAA7-ADA5-3DBECA7F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4" name="กล่องข้อความ 1">
            <a:extLst>
              <a:ext uri="{FF2B5EF4-FFF2-40B4-BE49-F238E27FC236}">
                <a16:creationId xmlns:a16="http://schemas.microsoft.com/office/drawing/2014/main" id="{68A8657E-B21D-4C6B-B7C5-903E09AE2878}"/>
              </a:ext>
            </a:extLst>
          </p:cNvPr>
          <p:cNvSpPr txBox="1"/>
          <p:nvPr/>
        </p:nvSpPr>
        <p:spPr>
          <a:xfrm>
            <a:off x="4343400" y="342900"/>
            <a:ext cx="68911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ตัวชี้วัดย่อยที่  </a:t>
            </a:r>
            <a:r>
              <a:rPr lang="en-US" sz="5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9.3 </a:t>
            </a:r>
            <a:r>
              <a:rPr lang="th-TH" sz="5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การจัดซื้อจัดจ้าง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14AE4B5-FCF7-4D10-9FFA-B3728E303D94}"/>
              </a:ext>
            </a:extLst>
          </p:cNvPr>
          <p:cNvSpPr txBox="1"/>
          <p:nvPr/>
        </p:nvSpPr>
        <p:spPr>
          <a:xfrm>
            <a:off x="609600" y="1332131"/>
            <a:ext cx="17526000" cy="814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O17  </a:t>
            </a:r>
            <a:r>
              <a:rPr lang="th-TH" sz="40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รายงานสรุปผลการจัดซื้อจัดจ้างหรือการจัดหาพัสดุประจำปี</a:t>
            </a:r>
            <a:endParaRPr lang="en-US" sz="40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*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เป็นรายการข้อคำถามปรับปรุงในปี พ.ศ. 256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โดยใช้ข้อคำ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ถาม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o22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งปี พ.ศ.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2566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มาปรับปรุงเพิ่มเติมรายละเอียดการเปิดเผยข้อมูล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* ยกระดับความเข้มข้นของการเปิดเผยข้อมูลทางเว็บไซต์ของหน่วยงานในประเด็น การเปิดเผยข้อมูลในรูปแบบไฟล์ที่สามารถนำข้อมูลไปใช้  	  	   ประมวลผลด้วยคอมพิวเตอร์ต่อได้ หรือเรียกกันว่า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Machine Readable File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* ปรับเปลี่ยนระดับการให้คะแนนแบบวัด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OIT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เป็นรูปแบบที่มี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ระดับ คือ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คะแนน 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คะแนน และ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100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คะแนน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* องค์ประกอบด้านข้อมูล</a:t>
            </a:r>
          </a:p>
          <a:p>
            <a:pPr lvl="0" algn="thaiDist">
              <a:buClr>
                <a:srgbClr val="000000"/>
              </a:buClr>
              <a:tabLst>
                <a:tab pos="132715" algn="l"/>
              </a:tabLst>
            </a:pPr>
            <a:r>
              <a:rPr lang="th-TH" sz="3200" b="1" u="none" strike="noStrike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	แสดงรายงานสรุปผลการจัดซื้อจัดจ้างฯ ของหน่วยงาน ที่มีรายละเอียดอย่างน้อยประกอบด้วย </a:t>
            </a:r>
            <a:endParaRPr lang="en-US" sz="3200" b="1" u="none" strike="noStrike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105410" algn="thaiDist"/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(1)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จำนวนรายการจัดซื้อจัดจ้างฯ จำแนกตามวิธีการจัดซื้อจัดจ้างฯ 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(2)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งบประมาณที่ใช้ในการจัดซื้อจัดจ้างฯ จำแนกตามวิธีการจัดซื้อจัดจ้างฯ (บาท)</a:t>
            </a:r>
            <a:endParaRPr lang="en-US" sz="3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32715" indent="-27305" algn="thaiDist"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(3)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ปัญหา/อุปสรรค  	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(4)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ข้อเสนอแน</a:t>
            </a:r>
            <a:r>
              <a:rPr lang="th-TH" sz="32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ะ</a:t>
            </a:r>
            <a:r>
              <a:rPr lang="en-US" sz="32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</a:t>
            </a:r>
          </a:p>
          <a:p>
            <a:pPr lvl="0" algn="thaiDist">
              <a:buClr>
                <a:srgbClr val="000000"/>
              </a:buClr>
              <a:tabLst>
                <a:tab pos="132715" algn="l"/>
              </a:tabLst>
            </a:pPr>
            <a:r>
              <a:rPr lang="th-TH" sz="3200" b="1" u="none" strike="noStrike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แสดงผลการจัดซื้อจัดจ้างฯ ของหน่วยงานที่มีรายละเอียดอย่างน้อยประกอบด้วย </a:t>
            </a:r>
            <a:endParaRPr lang="en-US" sz="3200" b="1" u="none" strike="noStrike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tabLst>
                <a:tab pos="132715" algn="l"/>
              </a:tabLst>
            </a:pP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	(1)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งานที่ซื้อหรือจ้าง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(2)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วงเงินงบประมาณที่ได้รับจัดสรร (บาท)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(3)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แหล่งที่มาของงบประมาณ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(4)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สถานะการจัดซื้อจัดจ้างฯ</a:t>
            </a:r>
            <a:endParaRPr lang="en-US" sz="3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tabLst>
                <a:tab pos="154940" algn="l"/>
              </a:tabLst>
            </a:pP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(5)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วิธีการจัดซื้อจัดจ้างฯ 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(6)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ราคากลาง (บาท)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(7)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ราคาที่ตกลงซื้อหรือจ้าง (บาท)  </a:t>
            </a:r>
          </a:p>
          <a:p>
            <a:pPr marL="457200" algn="thaiDist">
              <a:tabLst>
                <a:tab pos="154940" algn="l"/>
              </a:tabLst>
            </a:pP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(8)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เลขประจำตัวผู้เสียภาษี/เลขประจำตัวประชาชนของผู้ประกอบการที่ได้รับการคัดเลือก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(9)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รายชื่อผู้ประกอบการที่ได้รับการคัดเลือก</a:t>
            </a:r>
            <a:endParaRPr lang="en-US" sz="3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600"/>
              </a:spcAft>
              <a:tabLst>
                <a:tab pos="154940" algn="l"/>
              </a:tabLst>
            </a:pP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(10)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เลขที่โครงการ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(11)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วันที่ลงนามในสัญญา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(12)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วันสิ้นสุดสัญญา </a:t>
            </a:r>
            <a:endParaRPr lang="en-US" sz="3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lnSpc>
                <a:spcPct val="115000"/>
              </a:lnSpc>
              <a:spcAft>
                <a:spcPts val="1000"/>
              </a:spcAft>
              <a:tabLst>
                <a:tab pos="154940" algn="l"/>
              </a:tabLst>
            </a:pPr>
            <a:r>
              <a:rPr lang="th-TH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					</a:t>
            </a:r>
            <a:r>
              <a:rPr lang="th-TH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เป็นรายงานผลของปี พ.ศ. </a:t>
            </a:r>
            <a:r>
              <a:rPr lang="en-US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2566</a:t>
            </a:r>
            <a:endParaRPr lang="en-US" sz="3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Arial" panose="020B06040202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0CF53A2D-F4C1-4324-AF35-30F80CAE20DC}"/>
              </a:ext>
            </a:extLst>
          </p:cNvPr>
          <p:cNvSpPr/>
          <p:nvPr/>
        </p:nvSpPr>
        <p:spPr>
          <a:xfrm>
            <a:off x="1219200" y="5142857"/>
            <a:ext cx="2286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13E66CD-AE8B-487C-A0D2-CA4A49BF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43" y="159704"/>
            <a:ext cx="1450974" cy="129856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CD23DB4-A515-412A-836C-C43134A73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946" y="6515100"/>
            <a:ext cx="256054" cy="24995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4C98EBB-CF33-49AA-9ABD-05AAA975A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084542"/>
            <a:ext cx="256054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8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63282" y="60069"/>
            <a:ext cx="6427074" cy="1758461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65000"/>
                  </a:srgbClr>
                </a:gs>
                <a:gs pos="100000">
                  <a:srgbClr val="00EFCD">
                    <a:alpha val="6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017" y="-1020952"/>
            <a:ext cx="8319901" cy="2276343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15201" y="9258300"/>
            <a:ext cx="5639759" cy="1451127"/>
            <a:chOff x="0" y="0"/>
            <a:chExt cx="1485369" cy="3821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5369" cy="382190"/>
            </a:xfrm>
            <a:custGeom>
              <a:avLst/>
              <a:gdLst/>
              <a:ahLst/>
              <a:cxnLst/>
              <a:rect l="l" t="t" r="r" b="b"/>
              <a:pathLst>
                <a:path w="1485369" h="382190">
                  <a:moveTo>
                    <a:pt x="1282169" y="0"/>
                  </a:moveTo>
                  <a:cubicBezTo>
                    <a:pt x="1394393" y="0"/>
                    <a:pt x="1485369" y="85556"/>
                    <a:pt x="1485369" y="191095"/>
                  </a:cubicBezTo>
                  <a:cubicBezTo>
                    <a:pt x="1485369" y="296634"/>
                    <a:pt x="1394393" y="382190"/>
                    <a:pt x="1282169" y="382190"/>
                  </a:cubicBezTo>
                  <a:lnTo>
                    <a:pt x="203200" y="382190"/>
                  </a:lnTo>
                  <a:cubicBezTo>
                    <a:pt x="90976" y="382190"/>
                    <a:pt x="0" y="296634"/>
                    <a:pt x="0" y="191095"/>
                  </a:cubicBezTo>
                  <a:cubicBezTo>
                    <a:pt x="0" y="8555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5369" cy="420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803392" y="9768865"/>
            <a:ext cx="10816142" cy="1156680"/>
            <a:chOff x="0" y="0"/>
            <a:chExt cx="2848696" cy="304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8696" cy="304640"/>
            </a:xfrm>
            <a:custGeom>
              <a:avLst/>
              <a:gdLst/>
              <a:ahLst/>
              <a:cxnLst/>
              <a:rect l="l" t="t" r="r" b="b"/>
              <a:pathLst>
                <a:path w="2848696" h="304640">
                  <a:moveTo>
                    <a:pt x="2645496" y="0"/>
                  </a:moveTo>
                  <a:cubicBezTo>
                    <a:pt x="2757720" y="0"/>
                    <a:pt x="2848696" y="68196"/>
                    <a:pt x="2848696" y="152320"/>
                  </a:cubicBezTo>
                  <a:cubicBezTo>
                    <a:pt x="2848696" y="236444"/>
                    <a:pt x="2757720" y="304640"/>
                    <a:pt x="2645496" y="304640"/>
                  </a:cubicBezTo>
                  <a:lnTo>
                    <a:pt x="203200" y="304640"/>
                  </a:lnTo>
                  <a:cubicBezTo>
                    <a:pt x="90976" y="304640"/>
                    <a:pt x="0" y="236444"/>
                    <a:pt x="0" y="152320"/>
                  </a:cubicBezTo>
                  <a:cubicBezTo>
                    <a:pt x="0" y="6819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5EBF">
                    <a:alpha val="100000"/>
                  </a:srgbClr>
                </a:gs>
                <a:gs pos="100000">
                  <a:srgbClr val="3FF629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8696" cy="342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057400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654823" y="-154305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51D64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51D64">
                    <a:alpha val="90000"/>
                  </a:srgbClr>
                </a:gs>
                <a:gs pos="100000">
                  <a:srgbClr val="58ABA9">
                    <a:alpha val="9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5926672" y="60069"/>
            <a:ext cx="1950147" cy="1263064"/>
          </a:xfrm>
          <a:custGeom>
            <a:avLst/>
            <a:gdLst/>
            <a:ahLst/>
            <a:cxnLst/>
            <a:rect l="l" t="t" r="r" b="b"/>
            <a:pathLst>
              <a:path w="1950147" h="1263064">
                <a:moveTo>
                  <a:pt x="0" y="0"/>
                </a:moveTo>
                <a:lnTo>
                  <a:pt x="1950147" y="0"/>
                </a:lnTo>
                <a:lnTo>
                  <a:pt x="1950147" y="1263064"/>
                </a:lnTo>
                <a:lnTo>
                  <a:pt x="0" y="1263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5041565" y="60069"/>
            <a:ext cx="814001" cy="1135121"/>
          </a:xfrm>
          <a:custGeom>
            <a:avLst/>
            <a:gdLst/>
            <a:ahLst/>
            <a:cxnLst/>
            <a:rect l="l" t="t" r="r" b="b"/>
            <a:pathLst>
              <a:path w="814001" h="1135121">
                <a:moveTo>
                  <a:pt x="0" y="0"/>
                </a:moveTo>
                <a:lnTo>
                  <a:pt x="814001" y="0"/>
                </a:lnTo>
                <a:lnTo>
                  <a:pt x="814001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922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3808292" y="60069"/>
            <a:ext cx="772467" cy="1135121"/>
          </a:xfrm>
          <a:custGeom>
            <a:avLst/>
            <a:gdLst/>
            <a:ahLst/>
            <a:cxnLst/>
            <a:rect l="l" t="t" r="r" b="b"/>
            <a:pathLst>
              <a:path w="772467" h="1135121">
                <a:moveTo>
                  <a:pt x="0" y="0"/>
                </a:moveTo>
                <a:lnTo>
                  <a:pt x="772467" y="0"/>
                </a:lnTo>
                <a:lnTo>
                  <a:pt x="772467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208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1083C7EC-027E-4216-BFCA-3E2026938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5190"/>
            <a:ext cx="18287999" cy="90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7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63282" y="60069"/>
            <a:ext cx="6427074" cy="1758461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65000"/>
                  </a:srgbClr>
                </a:gs>
                <a:gs pos="100000">
                  <a:srgbClr val="00EFCD">
                    <a:alpha val="6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017" y="-1020952"/>
            <a:ext cx="8319901" cy="2276343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15201" y="9258300"/>
            <a:ext cx="5639759" cy="1451127"/>
            <a:chOff x="0" y="0"/>
            <a:chExt cx="1485369" cy="3821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5369" cy="382190"/>
            </a:xfrm>
            <a:custGeom>
              <a:avLst/>
              <a:gdLst/>
              <a:ahLst/>
              <a:cxnLst/>
              <a:rect l="l" t="t" r="r" b="b"/>
              <a:pathLst>
                <a:path w="1485369" h="382190">
                  <a:moveTo>
                    <a:pt x="1282169" y="0"/>
                  </a:moveTo>
                  <a:cubicBezTo>
                    <a:pt x="1394393" y="0"/>
                    <a:pt x="1485369" y="85556"/>
                    <a:pt x="1485369" y="191095"/>
                  </a:cubicBezTo>
                  <a:cubicBezTo>
                    <a:pt x="1485369" y="296634"/>
                    <a:pt x="1394393" y="382190"/>
                    <a:pt x="1282169" y="382190"/>
                  </a:cubicBezTo>
                  <a:lnTo>
                    <a:pt x="203200" y="382190"/>
                  </a:lnTo>
                  <a:cubicBezTo>
                    <a:pt x="90976" y="382190"/>
                    <a:pt x="0" y="296634"/>
                    <a:pt x="0" y="191095"/>
                  </a:cubicBezTo>
                  <a:cubicBezTo>
                    <a:pt x="0" y="8555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5369" cy="420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803392" y="9768865"/>
            <a:ext cx="10816142" cy="1156680"/>
            <a:chOff x="0" y="0"/>
            <a:chExt cx="2848696" cy="304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8696" cy="304640"/>
            </a:xfrm>
            <a:custGeom>
              <a:avLst/>
              <a:gdLst/>
              <a:ahLst/>
              <a:cxnLst/>
              <a:rect l="l" t="t" r="r" b="b"/>
              <a:pathLst>
                <a:path w="2848696" h="304640">
                  <a:moveTo>
                    <a:pt x="2645496" y="0"/>
                  </a:moveTo>
                  <a:cubicBezTo>
                    <a:pt x="2757720" y="0"/>
                    <a:pt x="2848696" y="68196"/>
                    <a:pt x="2848696" y="152320"/>
                  </a:cubicBezTo>
                  <a:cubicBezTo>
                    <a:pt x="2848696" y="236444"/>
                    <a:pt x="2757720" y="304640"/>
                    <a:pt x="2645496" y="304640"/>
                  </a:cubicBezTo>
                  <a:lnTo>
                    <a:pt x="203200" y="304640"/>
                  </a:lnTo>
                  <a:cubicBezTo>
                    <a:pt x="90976" y="304640"/>
                    <a:pt x="0" y="236444"/>
                    <a:pt x="0" y="152320"/>
                  </a:cubicBezTo>
                  <a:cubicBezTo>
                    <a:pt x="0" y="6819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5EBF">
                    <a:alpha val="100000"/>
                  </a:srgbClr>
                </a:gs>
                <a:gs pos="100000">
                  <a:srgbClr val="3FF629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8696" cy="342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057400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654823" y="-154305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51D64">
                <a:alpha val="89804"/>
              </a:srgbClr>
            </a:solid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51D64">
                    <a:alpha val="90000"/>
                  </a:srgbClr>
                </a:gs>
                <a:gs pos="100000">
                  <a:srgbClr val="58ABA9">
                    <a:alpha val="9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926672" y="60069"/>
            <a:ext cx="1950147" cy="1263064"/>
          </a:xfrm>
          <a:custGeom>
            <a:avLst/>
            <a:gdLst/>
            <a:ahLst/>
            <a:cxnLst/>
            <a:rect l="l" t="t" r="r" b="b"/>
            <a:pathLst>
              <a:path w="1950147" h="1263064">
                <a:moveTo>
                  <a:pt x="0" y="0"/>
                </a:moveTo>
                <a:lnTo>
                  <a:pt x="1950147" y="0"/>
                </a:lnTo>
                <a:lnTo>
                  <a:pt x="1950147" y="1263064"/>
                </a:lnTo>
                <a:lnTo>
                  <a:pt x="0" y="1263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25" name="Freeform 25"/>
          <p:cNvSpPr/>
          <p:nvPr/>
        </p:nvSpPr>
        <p:spPr>
          <a:xfrm>
            <a:off x="15041565" y="60069"/>
            <a:ext cx="814001" cy="1135121"/>
          </a:xfrm>
          <a:custGeom>
            <a:avLst/>
            <a:gdLst/>
            <a:ahLst/>
            <a:cxnLst/>
            <a:rect l="l" t="t" r="r" b="b"/>
            <a:pathLst>
              <a:path w="814001" h="1135121">
                <a:moveTo>
                  <a:pt x="0" y="0"/>
                </a:moveTo>
                <a:lnTo>
                  <a:pt x="814001" y="0"/>
                </a:lnTo>
                <a:lnTo>
                  <a:pt x="814001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9227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6" name="Freeform 26"/>
          <p:cNvSpPr/>
          <p:nvPr/>
        </p:nvSpPr>
        <p:spPr>
          <a:xfrm>
            <a:off x="13808292" y="60069"/>
            <a:ext cx="772467" cy="1135121"/>
          </a:xfrm>
          <a:custGeom>
            <a:avLst/>
            <a:gdLst/>
            <a:ahLst/>
            <a:cxnLst/>
            <a:rect l="l" t="t" r="r" b="b"/>
            <a:pathLst>
              <a:path w="772467" h="1135121">
                <a:moveTo>
                  <a:pt x="0" y="0"/>
                </a:moveTo>
                <a:lnTo>
                  <a:pt x="772467" y="0"/>
                </a:lnTo>
                <a:lnTo>
                  <a:pt x="772467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2089"/>
            </a:stretch>
          </a:blipFill>
        </p:spPr>
        <p:txBody>
          <a:bodyPr/>
          <a:lstStyle/>
          <a:p>
            <a:endParaRPr lang="th-TH"/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199C100D-8556-49C9-AA25-A4AB12B2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7016"/>
            <a:ext cx="18288000" cy="89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63282" y="60069"/>
            <a:ext cx="6427074" cy="1758461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65000"/>
                  </a:srgbClr>
                </a:gs>
                <a:gs pos="100000">
                  <a:srgbClr val="00EFCD">
                    <a:alpha val="6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017" y="-1020952"/>
            <a:ext cx="8319901" cy="2276343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15201" y="9258300"/>
            <a:ext cx="5639759" cy="1451127"/>
            <a:chOff x="0" y="0"/>
            <a:chExt cx="1485369" cy="3821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5369" cy="382190"/>
            </a:xfrm>
            <a:custGeom>
              <a:avLst/>
              <a:gdLst/>
              <a:ahLst/>
              <a:cxnLst/>
              <a:rect l="l" t="t" r="r" b="b"/>
              <a:pathLst>
                <a:path w="1485369" h="382190">
                  <a:moveTo>
                    <a:pt x="1282169" y="0"/>
                  </a:moveTo>
                  <a:cubicBezTo>
                    <a:pt x="1394393" y="0"/>
                    <a:pt x="1485369" y="85556"/>
                    <a:pt x="1485369" y="191095"/>
                  </a:cubicBezTo>
                  <a:cubicBezTo>
                    <a:pt x="1485369" y="296634"/>
                    <a:pt x="1394393" y="382190"/>
                    <a:pt x="1282169" y="382190"/>
                  </a:cubicBezTo>
                  <a:lnTo>
                    <a:pt x="203200" y="382190"/>
                  </a:lnTo>
                  <a:cubicBezTo>
                    <a:pt x="90976" y="382190"/>
                    <a:pt x="0" y="296634"/>
                    <a:pt x="0" y="191095"/>
                  </a:cubicBezTo>
                  <a:cubicBezTo>
                    <a:pt x="0" y="8555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5369" cy="420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803392" y="9768865"/>
            <a:ext cx="10816142" cy="1156680"/>
            <a:chOff x="0" y="0"/>
            <a:chExt cx="2848696" cy="304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8696" cy="304640"/>
            </a:xfrm>
            <a:custGeom>
              <a:avLst/>
              <a:gdLst/>
              <a:ahLst/>
              <a:cxnLst/>
              <a:rect l="l" t="t" r="r" b="b"/>
              <a:pathLst>
                <a:path w="2848696" h="304640">
                  <a:moveTo>
                    <a:pt x="2645496" y="0"/>
                  </a:moveTo>
                  <a:cubicBezTo>
                    <a:pt x="2757720" y="0"/>
                    <a:pt x="2848696" y="68196"/>
                    <a:pt x="2848696" y="152320"/>
                  </a:cubicBezTo>
                  <a:cubicBezTo>
                    <a:pt x="2848696" y="236444"/>
                    <a:pt x="2757720" y="304640"/>
                    <a:pt x="2645496" y="304640"/>
                  </a:cubicBezTo>
                  <a:lnTo>
                    <a:pt x="203200" y="304640"/>
                  </a:lnTo>
                  <a:cubicBezTo>
                    <a:pt x="90976" y="304640"/>
                    <a:pt x="0" y="236444"/>
                    <a:pt x="0" y="152320"/>
                  </a:cubicBezTo>
                  <a:cubicBezTo>
                    <a:pt x="0" y="6819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5EBF">
                    <a:alpha val="100000"/>
                  </a:srgbClr>
                </a:gs>
                <a:gs pos="100000">
                  <a:srgbClr val="3FF629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8696" cy="342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057400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654823" y="-154305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51D64">
                <a:alpha val="89804"/>
              </a:srgbClr>
            </a:solid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51D64">
                    <a:alpha val="90000"/>
                  </a:srgbClr>
                </a:gs>
                <a:gs pos="100000">
                  <a:srgbClr val="58ABA9">
                    <a:alpha val="9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926672" y="60069"/>
            <a:ext cx="1950147" cy="1263064"/>
          </a:xfrm>
          <a:custGeom>
            <a:avLst/>
            <a:gdLst/>
            <a:ahLst/>
            <a:cxnLst/>
            <a:rect l="l" t="t" r="r" b="b"/>
            <a:pathLst>
              <a:path w="1950147" h="1263064">
                <a:moveTo>
                  <a:pt x="0" y="0"/>
                </a:moveTo>
                <a:lnTo>
                  <a:pt x="1950147" y="0"/>
                </a:lnTo>
                <a:lnTo>
                  <a:pt x="1950147" y="1263064"/>
                </a:lnTo>
                <a:lnTo>
                  <a:pt x="0" y="1263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25" name="Freeform 25"/>
          <p:cNvSpPr/>
          <p:nvPr/>
        </p:nvSpPr>
        <p:spPr>
          <a:xfrm>
            <a:off x="15041565" y="60069"/>
            <a:ext cx="814001" cy="1135121"/>
          </a:xfrm>
          <a:custGeom>
            <a:avLst/>
            <a:gdLst/>
            <a:ahLst/>
            <a:cxnLst/>
            <a:rect l="l" t="t" r="r" b="b"/>
            <a:pathLst>
              <a:path w="814001" h="1135121">
                <a:moveTo>
                  <a:pt x="0" y="0"/>
                </a:moveTo>
                <a:lnTo>
                  <a:pt x="814001" y="0"/>
                </a:lnTo>
                <a:lnTo>
                  <a:pt x="814001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9227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6" name="Freeform 26"/>
          <p:cNvSpPr/>
          <p:nvPr/>
        </p:nvSpPr>
        <p:spPr>
          <a:xfrm>
            <a:off x="13808292" y="60069"/>
            <a:ext cx="772467" cy="1135121"/>
          </a:xfrm>
          <a:custGeom>
            <a:avLst/>
            <a:gdLst/>
            <a:ahLst/>
            <a:cxnLst/>
            <a:rect l="l" t="t" r="r" b="b"/>
            <a:pathLst>
              <a:path w="772467" h="1135121">
                <a:moveTo>
                  <a:pt x="0" y="0"/>
                </a:moveTo>
                <a:lnTo>
                  <a:pt x="772467" y="0"/>
                </a:lnTo>
                <a:lnTo>
                  <a:pt x="772467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2089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A32A8BC-BFB1-4C45-8ED1-F262CF4B61FC}"/>
              </a:ext>
            </a:extLst>
          </p:cNvPr>
          <p:cNvSpPr txBox="1"/>
          <p:nvPr/>
        </p:nvSpPr>
        <p:spPr>
          <a:xfrm>
            <a:off x="3237614" y="559426"/>
            <a:ext cx="6699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ลักษณะรูปแบบไฟล์  </a:t>
            </a:r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ITA-o17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endParaRPr lang="th-TH" sz="4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0A7324E3-8CC0-4950-BCB4-8F3F88DB8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970" y="290018"/>
            <a:ext cx="1450974" cy="129856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B73A0FAD-FA18-4383-BA96-468C86DEE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487989"/>
            <a:ext cx="18135600" cy="8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63282" y="60069"/>
            <a:ext cx="6427074" cy="1758461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65000"/>
                  </a:srgbClr>
                </a:gs>
                <a:gs pos="100000">
                  <a:srgbClr val="00EFCD">
                    <a:alpha val="6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017" y="-1020952"/>
            <a:ext cx="8319901" cy="2276343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15201" y="9258300"/>
            <a:ext cx="5639759" cy="1451127"/>
            <a:chOff x="0" y="0"/>
            <a:chExt cx="1485369" cy="3821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5369" cy="382190"/>
            </a:xfrm>
            <a:custGeom>
              <a:avLst/>
              <a:gdLst/>
              <a:ahLst/>
              <a:cxnLst/>
              <a:rect l="l" t="t" r="r" b="b"/>
              <a:pathLst>
                <a:path w="1485369" h="382190">
                  <a:moveTo>
                    <a:pt x="1282169" y="0"/>
                  </a:moveTo>
                  <a:cubicBezTo>
                    <a:pt x="1394393" y="0"/>
                    <a:pt x="1485369" y="85556"/>
                    <a:pt x="1485369" y="191095"/>
                  </a:cubicBezTo>
                  <a:cubicBezTo>
                    <a:pt x="1485369" y="296634"/>
                    <a:pt x="1394393" y="382190"/>
                    <a:pt x="1282169" y="382190"/>
                  </a:cubicBezTo>
                  <a:lnTo>
                    <a:pt x="203200" y="382190"/>
                  </a:lnTo>
                  <a:cubicBezTo>
                    <a:pt x="90976" y="382190"/>
                    <a:pt x="0" y="296634"/>
                    <a:pt x="0" y="191095"/>
                  </a:cubicBezTo>
                  <a:cubicBezTo>
                    <a:pt x="0" y="8555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5369" cy="420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803392" y="9768865"/>
            <a:ext cx="10816142" cy="1156680"/>
            <a:chOff x="0" y="0"/>
            <a:chExt cx="2848696" cy="304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8696" cy="304640"/>
            </a:xfrm>
            <a:custGeom>
              <a:avLst/>
              <a:gdLst/>
              <a:ahLst/>
              <a:cxnLst/>
              <a:rect l="l" t="t" r="r" b="b"/>
              <a:pathLst>
                <a:path w="2848696" h="304640">
                  <a:moveTo>
                    <a:pt x="2645496" y="0"/>
                  </a:moveTo>
                  <a:cubicBezTo>
                    <a:pt x="2757720" y="0"/>
                    <a:pt x="2848696" y="68196"/>
                    <a:pt x="2848696" y="152320"/>
                  </a:cubicBezTo>
                  <a:cubicBezTo>
                    <a:pt x="2848696" y="236444"/>
                    <a:pt x="2757720" y="304640"/>
                    <a:pt x="2645496" y="304640"/>
                  </a:cubicBezTo>
                  <a:lnTo>
                    <a:pt x="203200" y="304640"/>
                  </a:lnTo>
                  <a:cubicBezTo>
                    <a:pt x="90976" y="304640"/>
                    <a:pt x="0" y="236444"/>
                    <a:pt x="0" y="152320"/>
                  </a:cubicBezTo>
                  <a:cubicBezTo>
                    <a:pt x="0" y="6819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5EBF">
                    <a:alpha val="100000"/>
                  </a:srgbClr>
                </a:gs>
                <a:gs pos="100000">
                  <a:srgbClr val="3FF629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8696" cy="342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057400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654823" y="-154305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51D64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51D64">
                    <a:alpha val="90000"/>
                  </a:srgbClr>
                </a:gs>
                <a:gs pos="100000">
                  <a:srgbClr val="58ABA9">
                    <a:alpha val="9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5926672" y="60069"/>
            <a:ext cx="1950147" cy="1263064"/>
          </a:xfrm>
          <a:custGeom>
            <a:avLst/>
            <a:gdLst/>
            <a:ahLst/>
            <a:cxnLst/>
            <a:rect l="l" t="t" r="r" b="b"/>
            <a:pathLst>
              <a:path w="1950147" h="1263064">
                <a:moveTo>
                  <a:pt x="0" y="0"/>
                </a:moveTo>
                <a:lnTo>
                  <a:pt x="1950147" y="0"/>
                </a:lnTo>
                <a:lnTo>
                  <a:pt x="1950147" y="1263064"/>
                </a:lnTo>
                <a:lnTo>
                  <a:pt x="0" y="1263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5041565" y="60069"/>
            <a:ext cx="814001" cy="1135121"/>
          </a:xfrm>
          <a:custGeom>
            <a:avLst/>
            <a:gdLst/>
            <a:ahLst/>
            <a:cxnLst/>
            <a:rect l="l" t="t" r="r" b="b"/>
            <a:pathLst>
              <a:path w="814001" h="1135121">
                <a:moveTo>
                  <a:pt x="0" y="0"/>
                </a:moveTo>
                <a:lnTo>
                  <a:pt x="814001" y="0"/>
                </a:lnTo>
                <a:lnTo>
                  <a:pt x="814001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922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3808292" y="60069"/>
            <a:ext cx="772467" cy="1135121"/>
          </a:xfrm>
          <a:custGeom>
            <a:avLst/>
            <a:gdLst/>
            <a:ahLst/>
            <a:cxnLst/>
            <a:rect l="l" t="t" r="r" b="b"/>
            <a:pathLst>
              <a:path w="772467" h="1135121">
                <a:moveTo>
                  <a:pt x="0" y="0"/>
                </a:moveTo>
                <a:lnTo>
                  <a:pt x="772467" y="0"/>
                </a:lnTo>
                <a:lnTo>
                  <a:pt x="772467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208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A32A8BC-BFB1-4C45-8ED1-F262CF4B61FC}"/>
              </a:ext>
            </a:extLst>
          </p:cNvPr>
          <p:cNvSpPr txBox="1"/>
          <p:nvPr/>
        </p:nvSpPr>
        <p:spPr>
          <a:xfrm>
            <a:off x="3071924" y="484287"/>
            <a:ext cx="685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ลักษณะรูปแบบไฟล์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ITA-o17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0A7324E3-8CC0-4950-BCB4-8F3F88DB8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970" y="290018"/>
            <a:ext cx="1450974" cy="129856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8EB222BE-CCFD-44E1-83B4-3529FE37B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990"/>
            <a:ext cx="18288000" cy="873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63282" y="60069"/>
            <a:ext cx="6427074" cy="1758461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65000"/>
                  </a:srgbClr>
                </a:gs>
                <a:gs pos="100000">
                  <a:srgbClr val="00EFCD">
                    <a:alpha val="6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017" y="-1020952"/>
            <a:ext cx="8319901" cy="2276343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5369" cy="406400"/>
            </a:xfrm>
            <a:custGeom>
              <a:avLst/>
              <a:gdLst/>
              <a:ahLst/>
              <a:cxnLst/>
              <a:rect l="l" t="t" r="r" b="b"/>
              <a:pathLst>
                <a:path w="1485369" h="406400">
                  <a:moveTo>
                    <a:pt x="1282169" y="0"/>
                  </a:moveTo>
                  <a:cubicBezTo>
                    <a:pt x="1394393" y="0"/>
                    <a:pt x="1485369" y="90976"/>
                    <a:pt x="1485369" y="203200"/>
                  </a:cubicBezTo>
                  <a:cubicBezTo>
                    <a:pt x="1485369" y="315424"/>
                    <a:pt x="1394393" y="406400"/>
                    <a:pt x="12821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53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15201" y="9258300"/>
            <a:ext cx="5639759" cy="1451127"/>
            <a:chOff x="0" y="0"/>
            <a:chExt cx="1485369" cy="3821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5369" cy="382190"/>
            </a:xfrm>
            <a:custGeom>
              <a:avLst/>
              <a:gdLst/>
              <a:ahLst/>
              <a:cxnLst/>
              <a:rect l="l" t="t" r="r" b="b"/>
              <a:pathLst>
                <a:path w="1485369" h="382190">
                  <a:moveTo>
                    <a:pt x="1282169" y="0"/>
                  </a:moveTo>
                  <a:cubicBezTo>
                    <a:pt x="1394393" y="0"/>
                    <a:pt x="1485369" y="85556"/>
                    <a:pt x="1485369" y="191095"/>
                  </a:cubicBezTo>
                  <a:cubicBezTo>
                    <a:pt x="1485369" y="296634"/>
                    <a:pt x="1394393" y="382190"/>
                    <a:pt x="1282169" y="382190"/>
                  </a:cubicBezTo>
                  <a:lnTo>
                    <a:pt x="203200" y="382190"/>
                  </a:lnTo>
                  <a:cubicBezTo>
                    <a:pt x="90976" y="382190"/>
                    <a:pt x="0" y="296634"/>
                    <a:pt x="0" y="191095"/>
                  </a:cubicBezTo>
                  <a:cubicBezTo>
                    <a:pt x="0" y="8555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51D6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5369" cy="420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803392" y="9768865"/>
            <a:ext cx="10816142" cy="1156680"/>
            <a:chOff x="0" y="0"/>
            <a:chExt cx="2848696" cy="304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8696" cy="304640"/>
            </a:xfrm>
            <a:custGeom>
              <a:avLst/>
              <a:gdLst/>
              <a:ahLst/>
              <a:cxnLst/>
              <a:rect l="l" t="t" r="r" b="b"/>
              <a:pathLst>
                <a:path w="2848696" h="304640">
                  <a:moveTo>
                    <a:pt x="2645496" y="0"/>
                  </a:moveTo>
                  <a:cubicBezTo>
                    <a:pt x="2757720" y="0"/>
                    <a:pt x="2848696" y="68196"/>
                    <a:pt x="2848696" y="152320"/>
                  </a:cubicBezTo>
                  <a:cubicBezTo>
                    <a:pt x="2848696" y="236444"/>
                    <a:pt x="2757720" y="304640"/>
                    <a:pt x="2645496" y="304640"/>
                  </a:cubicBezTo>
                  <a:lnTo>
                    <a:pt x="203200" y="304640"/>
                  </a:lnTo>
                  <a:cubicBezTo>
                    <a:pt x="90976" y="304640"/>
                    <a:pt x="0" y="236444"/>
                    <a:pt x="0" y="152320"/>
                  </a:cubicBezTo>
                  <a:cubicBezTo>
                    <a:pt x="0" y="6819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5EBF">
                    <a:alpha val="100000"/>
                  </a:srgbClr>
                </a:gs>
                <a:gs pos="100000">
                  <a:srgbClr val="3FF629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8696" cy="342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057400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654823" y="-154305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51D64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98424">
                    <a:alpha val="100000"/>
                  </a:srgbClr>
                </a:gs>
                <a:gs pos="100000">
                  <a:srgbClr val="00EFC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51D64">
                    <a:alpha val="90000"/>
                  </a:srgbClr>
                </a:gs>
                <a:gs pos="100000">
                  <a:srgbClr val="58ABA9">
                    <a:alpha val="9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5926672" y="60069"/>
            <a:ext cx="1950147" cy="1263064"/>
          </a:xfrm>
          <a:custGeom>
            <a:avLst/>
            <a:gdLst/>
            <a:ahLst/>
            <a:cxnLst/>
            <a:rect l="l" t="t" r="r" b="b"/>
            <a:pathLst>
              <a:path w="1950147" h="1263064">
                <a:moveTo>
                  <a:pt x="0" y="0"/>
                </a:moveTo>
                <a:lnTo>
                  <a:pt x="1950147" y="0"/>
                </a:lnTo>
                <a:lnTo>
                  <a:pt x="1950147" y="1263064"/>
                </a:lnTo>
                <a:lnTo>
                  <a:pt x="0" y="1263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5041565" y="60069"/>
            <a:ext cx="814001" cy="1135121"/>
          </a:xfrm>
          <a:custGeom>
            <a:avLst/>
            <a:gdLst/>
            <a:ahLst/>
            <a:cxnLst/>
            <a:rect l="l" t="t" r="r" b="b"/>
            <a:pathLst>
              <a:path w="814001" h="1135121">
                <a:moveTo>
                  <a:pt x="0" y="0"/>
                </a:moveTo>
                <a:lnTo>
                  <a:pt x="814001" y="0"/>
                </a:lnTo>
                <a:lnTo>
                  <a:pt x="814001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922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3808292" y="60069"/>
            <a:ext cx="772467" cy="1135121"/>
          </a:xfrm>
          <a:custGeom>
            <a:avLst/>
            <a:gdLst/>
            <a:ahLst/>
            <a:cxnLst/>
            <a:rect l="l" t="t" r="r" b="b"/>
            <a:pathLst>
              <a:path w="772467" h="1135121">
                <a:moveTo>
                  <a:pt x="0" y="0"/>
                </a:moveTo>
                <a:lnTo>
                  <a:pt x="772467" y="0"/>
                </a:lnTo>
                <a:lnTo>
                  <a:pt x="772467" y="1135121"/>
                </a:lnTo>
                <a:lnTo>
                  <a:pt x="0" y="113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208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76EC4BD7-A658-4A44-952A-D74574B0E3A3}"/>
              </a:ext>
            </a:extLst>
          </p:cNvPr>
          <p:cNvSpPr txBox="1"/>
          <p:nvPr/>
        </p:nvSpPr>
        <p:spPr>
          <a:xfrm>
            <a:off x="739378" y="1418584"/>
            <a:ext cx="16935915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หมายเหตุ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Arial" panose="020B060402020202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ลักษณะการตรวจและให้คะแนนสำหรับข้อคำถาม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o17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ระดับคือ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 </a:t>
            </a:r>
          </a:p>
          <a:p>
            <a:pPr marL="45720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0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เปิดเผยข้อมูลไม่ครบถ้วนตามองค์ประกอบที่กำหนดหรือไม่เป็นไปตามหลักเกณฑ์ที่กำหนด</a:t>
            </a:r>
          </a:p>
          <a:p>
            <a:pPr marL="45720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* 50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เปิดเผยข้อมูลครบถ้วนตามองค์ประกอบที่กำหนดและเป็นไปตามหลักเกณฑ์ที่กำหนด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* 100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เปิดเผยข้อมูลครบถ้วนตามองค์ประกอบที่กำหนดและเป็นไปตามหลักเกณฑ์ที่กำหนด และเผยแพร่ข้อมูล   </a:t>
            </a:r>
          </a:p>
          <a:p>
            <a:pPr marL="4572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                  </a:t>
            </a:r>
            <a:r>
              <a:rPr lang="th-TH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ในรูปแบบไฟล์ </a:t>
            </a:r>
            <a:r>
              <a:rPr lang="en-US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excel </a:t>
            </a:r>
            <a:r>
              <a:rPr lang="th-TH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ที่กำหนด (แบบฟอร์ม </a:t>
            </a:r>
            <a:r>
              <a:rPr lang="en-US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ITA-o17 / </a:t>
            </a:r>
            <a:r>
              <a:rPr lang="th-TH" sz="36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ซอฟต์แวร์ประเภท 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Spreadsheet </a:t>
            </a:r>
            <a:r>
              <a:rPr lang="th-TH" sz="3600" b="1" i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สร้างตารางคำนวณ</a:t>
            </a:r>
            <a:r>
              <a:rPr lang="th-TH" sz="3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ข้อควรระวัง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	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1.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ข้อมูลที่ต้องเปิดเผย มีหัวข้อมากกว่าข้อคำถาม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o22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ของการประเมินปีงบประมาณ พ.ศ.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2566 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Arial" panose="020B060402020202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ข้อมูลที่ต้องเปิดเผยรายละเอียดตามข้อมูลหัวข้อที่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 (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แสดงผลการจัดซื้อจัดจ้างฯ ของหน่วยงาน)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  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เป็นข้อมูลทั้งปีงบประมาณ พ.ศ.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Arial" panose="020B060402020202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4.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สำนักงานเขตพื้นที่การศึกษาเปิดเผยเอกสารไม่เป็นไปตามที่หลักเกณฑ์และวิธีการที่ 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สพฐ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. กำหนด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            และหรือลิงก์ที่ตอบคำถามไม่สามารถเปิดตรวจสอบได้</a:t>
            </a: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26E4BA5C-A182-4B2F-B904-1A4036C1E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015" y="267324"/>
            <a:ext cx="145097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6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541</Words>
  <Application>Microsoft Office PowerPoint</Application>
  <PresentationFormat>กำหนดเอง</PresentationFormat>
  <Paragraphs>29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TH SarabunPSK</vt:lpstr>
      <vt:lpstr>Calibri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Navy And Peach Geometric IT Solutions And Technology Presentation</dc:title>
  <dc:creator>Pcomputer</dc:creator>
  <cp:lastModifiedBy>User</cp:lastModifiedBy>
  <cp:revision>25</cp:revision>
  <dcterms:created xsi:type="dcterms:W3CDTF">2006-08-16T00:00:00Z</dcterms:created>
  <dcterms:modified xsi:type="dcterms:W3CDTF">2024-06-21T10:23:48Z</dcterms:modified>
  <dc:identifier>DAF6D3pdtkI</dc:identifier>
</cp:coreProperties>
</file>